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bookmarkIdSeed="2">
  <p:sldMasterIdLst>
    <p:sldMasterId id="2147483772" r:id="rId4"/>
  </p:sldMasterIdLst>
  <p:notesMasterIdLst>
    <p:notesMasterId r:id="rId31"/>
  </p:notesMasterIdLst>
  <p:handoutMasterIdLst>
    <p:handoutMasterId r:id="rId32"/>
  </p:handoutMasterIdLst>
  <p:sldIdLst>
    <p:sldId id="452" r:id="rId5"/>
    <p:sldId id="416" r:id="rId6"/>
    <p:sldId id="455" r:id="rId7"/>
    <p:sldId id="458" r:id="rId8"/>
    <p:sldId id="454" r:id="rId9"/>
    <p:sldId id="436" r:id="rId10"/>
    <p:sldId id="417" r:id="rId11"/>
    <p:sldId id="456" r:id="rId12"/>
    <p:sldId id="439" r:id="rId13"/>
    <p:sldId id="440" r:id="rId14"/>
    <p:sldId id="443" r:id="rId15"/>
    <p:sldId id="445" r:id="rId16"/>
    <p:sldId id="446" r:id="rId17"/>
    <p:sldId id="447" r:id="rId18"/>
    <p:sldId id="425" r:id="rId19"/>
    <p:sldId id="448" r:id="rId20"/>
    <p:sldId id="453" r:id="rId21"/>
    <p:sldId id="430" r:id="rId22"/>
    <p:sldId id="432" r:id="rId23"/>
    <p:sldId id="449" r:id="rId24"/>
    <p:sldId id="450" r:id="rId25"/>
    <p:sldId id="427" r:id="rId26"/>
    <p:sldId id="451" r:id="rId27"/>
    <p:sldId id="457" r:id="rId28"/>
    <p:sldId id="435" r:id="rId29"/>
    <p:sldId id="459" r:id="rId30"/>
  </p:sldIdLst>
  <p:sldSz cx="12192000" cy="68580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452"/>
            <p14:sldId id="416"/>
            <p14:sldId id="455"/>
            <p14:sldId id="458"/>
            <p14:sldId id="454"/>
            <p14:sldId id="436"/>
            <p14:sldId id="417"/>
            <p14:sldId id="456"/>
            <p14:sldId id="439"/>
            <p14:sldId id="440"/>
            <p14:sldId id="443"/>
            <p14:sldId id="445"/>
            <p14:sldId id="446"/>
            <p14:sldId id="447"/>
            <p14:sldId id="425"/>
            <p14:sldId id="448"/>
            <p14:sldId id="453"/>
            <p14:sldId id="430"/>
            <p14:sldId id="432"/>
            <p14:sldId id="449"/>
            <p14:sldId id="450"/>
            <p14:sldId id="427"/>
            <p14:sldId id="451"/>
            <p14:sldId id="457"/>
            <p14:sldId id="435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33EB"/>
    <a:srgbClr val="DC5924"/>
    <a:srgbClr val="FFFFFF"/>
    <a:srgbClr val="8ECCF8"/>
    <a:srgbClr val="B7472A"/>
    <a:srgbClr val="10481D"/>
    <a:srgbClr val="75D1FF"/>
    <a:srgbClr val="0074AF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4" autoAdjust="0"/>
    <p:restoredTop sz="93741" autoAdjust="0"/>
  </p:normalViewPr>
  <p:slideViewPr>
    <p:cSldViewPr snapToGrid="0">
      <p:cViewPr varScale="1">
        <p:scale>
          <a:sx n="80" d="100"/>
          <a:sy n="80" d="100"/>
        </p:scale>
        <p:origin x="552" y="53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BEAF5-2409-403E-AADB-A790654D25A4}" type="doc">
      <dgm:prSet loTypeId="urn:microsoft.com/office/officeart/2005/8/layout/default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9E24192-562C-4F08-9A49-05C9008FAEE3}">
      <dgm:prSet phldrT="[Text]"/>
      <dgm:spPr>
        <a:solidFill>
          <a:srgbClr val="C00000"/>
        </a:solidFill>
        <a:ln>
          <a:solidFill>
            <a:schemeClr val="bg1"/>
          </a:solidFill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Logistic Regression</a:t>
          </a:r>
        </a:p>
      </dgm:t>
    </dgm:pt>
    <dgm:pt modelId="{EDB16D7C-E720-4205-B4DB-505399F51A80}" type="parTrans" cxnId="{8E039E64-3A55-4348-9E22-FFF016A3F2A6}">
      <dgm:prSet/>
      <dgm:spPr/>
      <dgm:t>
        <a:bodyPr/>
        <a:lstStyle/>
        <a:p>
          <a:endParaRPr lang="en-IN"/>
        </a:p>
      </dgm:t>
    </dgm:pt>
    <dgm:pt modelId="{817C59D4-FC8A-4893-9432-8056D7444008}" type="sibTrans" cxnId="{8E039E64-3A55-4348-9E22-FFF016A3F2A6}">
      <dgm:prSet/>
      <dgm:spPr/>
      <dgm:t>
        <a:bodyPr/>
        <a:lstStyle/>
        <a:p>
          <a:endParaRPr lang="en-IN"/>
        </a:p>
      </dgm:t>
    </dgm:pt>
    <dgm:pt modelId="{CDBAF960-14C4-4D41-9779-5F1D528B4B51}">
      <dgm:prSet phldrT="[Text]"/>
      <dgm:spPr>
        <a:solidFill>
          <a:srgbClr val="0070C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Support Vector Machine</a:t>
          </a:r>
        </a:p>
      </dgm:t>
    </dgm:pt>
    <dgm:pt modelId="{61E00EE8-81E2-40F0-954B-E81E8E76DC76}" type="parTrans" cxnId="{D3DFB5A3-0143-4503-B9E0-E2D5066CE7AB}">
      <dgm:prSet/>
      <dgm:spPr/>
      <dgm:t>
        <a:bodyPr/>
        <a:lstStyle/>
        <a:p>
          <a:endParaRPr lang="en-IN"/>
        </a:p>
      </dgm:t>
    </dgm:pt>
    <dgm:pt modelId="{265668E0-C07B-49AC-869E-54357B91AF55}" type="sibTrans" cxnId="{D3DFB5A3-0143-4503-B9E0-E2D5066CE7AB}">
      <dgm:prSet/>
      <dgm:spPr/>
      <dgm:t>
        <a:bodyPr/>
        <a:lstStyle/>
        <a:p>
          <a:endParaRPr lang="en-IN"/>
        </a:p>
      </dgm:t>
    </dgm:pt>
    <dgm:pt modelId="{5E33DC86-73A7-49B9-841E-FD8AB3FD715F}">
      <dgm:prSet phldrT="[Text]"/>
      <dgm:spPr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Naïve Bayes</a:t>
          </a:r>
        </a:p>
      </dgm:t>
    </dgm:pt>
    <dgm:pt modelId="{CF853686-6995-4178-B98E-B9389C3B5AEE}" type="parTrans" cxnId="{7530FF04-50AA-425D-B1C6-2BB7A00D355D}">
      <dgm:prSet/>
      <dgm:spPr/>
      <dgm:t>
        <a:bodyPr/>
        <a:lstStyle/>
        <a:p>
          <a:endParaRPr lang="en-IN"/>
        </a:p>
      </dgm:t>
    </dgm:pt>
    <dgm:pt modelId="{4E733000-A321-4662-A9E5-2539FA882C88}" type="sibTrans" cxnId="{7530FF04-50AA-425D-B1C6-2BB7A00D355D}">
      <dgm:prSet/>
      <dgm:spPr/>
      <dgm:t>
        <a:bodyPr/>
        <a:lstStyle/>
        <a:p>
          <a:endParaRPr lang="en-IN"/>
        </a:p>
      </dgm:t>
    </dgm:pt>
    <dgm:pt modelId="{49E48040-1B90-4BF0-BC6B-76E81A5D69DA}">
      <dgm:prSet phldrT="[Text]"/>
      <dgm:spPr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K-Nearest Neighbour</a:t>
          </a:r>
        </a:p>
      </dgm:t>
    </dgm:pt>
    <dgm:pt modelId="{C953D892-0106-4FD4-BFD9-4FA78C5CD086}" type="parTrans" cxnId="{ACC9F85E-17C8-43A1-A5E0-0CA48B678313}">
      <dgm:prSet/>
      <dgm:spPr/>
      <dgm:t>
        <a:bodyPr/>
        <a:lstStyle/>
        <a:p>
          <a:endParaRPr lang="en-IN"/>
        </a:p>
      </dgm:t>
    </dgm:pt>
    <dgm:pt modelId="{FB5486F2-AD51-402C-8A22-E5E584A74B4B}" type="sibTrans" cxnId="{ACC9F85E-17C8-43A1-A5E0-0CA48B678313}">
      <dgm:prSet/>
      <dgm:spPr/>
      <dgm:t>
        <a:bodyPr/>
        <a:lstStyle/>
        <a:p>
          <a:endParaRPr lang="en-IN"/>
        </a:p>
      </dgm:t>
    </dgm:pt>
    <dgm:pt modelId="{AB85AC5F-A127-48CB-96CA-1ECBAD8D369B}">
      <dgm:prSet phldrT="[Text]"/>
      <dgm:spPr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Decision Tree</a:t>
          </a:r>
        </a:p>
      </dgm:t>
    </dgm:pt>
    <dgm:pt modelId="{43756696-F94F-48B5-A6B9-00DD674D67C9}" type="parTrans" cxnId="{9DE8521F-925B-4CED-A750-FD938CA254BC}">
      <dgm:prSet/>
      <dgm:spPr/>
      <dgm:t>
        <a:bodyPr/>
        <a:lstStyle/>
        <a:p>
          <a:endParaRPr lang="en-IN"/>
        </a:p>
      </dgm:t>
    </dgm:pt>
    <dgm:pt modelId="{A5D6A435-7380-4B88-8DAF-E449BCE5DB6A}" type="sibTrans" cxnId="{9DE8521F-925B-4CED-A750-FD938CA254BC}">
      <dgm:prSet/>
      <dgm:spPr/>
      <dgm:t>
        <a:bodyPr/>
        <a:lstStyle/>
        <a:p>
          <a:endParaRPr lang="en-IN"/>
        </a:p>
      </dgm:t>
    </dgm:pt>
    <dgm:pt modelId="{6386E1AC-7566-423C-A0CD-555BBDAD0881}">
      <dgm:prSet phldrT="[Text]"/>
      <dgm:spPr>
        <a:solidFill>
          <a:schemeClr val="accent6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Random Forest</a:t>
          </a:r>
        </a:p>
      </dgm:t>
    </dgm:pt>
    <dgm:pt modelId="{151C28B1-3D4B-46FE-ADA9-4CAF16F1C5CC}" type="parTrans" cxnId="{3D78C677-BFE2-4236-819F-844A73E9C398}">
      <dgm:prSet/>
      <dgm:spPr/>
      <dgm:t>
        <a:bodyPr/>
        <a:lstStyle/>
        <a:p>
          <a:endParaRPr lang="en-IN"/>
        </a:p>
      </dgm:t>
    </dgm:pt>
    <dgm:pt modelId="{DBB36421-5BF1-484E-BDAC-B3E8C7D4949D}" type="sibTrans" cxnId="{3D78C677-BFE2-4236-819F-844A73E9C398}">
      <dgm:prSet/>
      <dgm:spPr/>
      <dgm:t>
        <a:bodyPr/>
        <a:lstStyle/>
        <a:p>
          <a:endParaRPr lang="en-IN"/>
        </a:p>
      </dgm:t>
    </dgm:pt>
    <dgm:pt modelId="{D07D08BA-1368-4060-86DB-B43D04C9CCCB}" type="pres">
      <dgm:prSet presAssocID="{6AEBEAF5-2409-403E-AADB-A790654D25A4}" presName="diagram" presStyleCnt="0">
        <dgm:presLayoutVars>
          <dgm:dir/>
          <dgm:resizeHandles val="exact"/>
        </dgm:presLayoutVars>
      </dgm:prSet>
      <dgm:spPr/>
    </dgm:pt>
    <dgm:pt modelId="{2C7D32F8-16DA-40FC-8742-806D407E14AC}" type="pres">
      <dgm:prSet presAssocID="{09E24192-562C-4F08-9A49-05C9008FAEE3}" presName="node" presStyleLbl="node1" presStyleIdx="0" presStyleCnt="6">
        <dgm:presLayoutVars>
          <dgm:bulletEnabled val="1"/>
        </dgm:presLayoutVars>
      </dgm:prSet>
      <dgm:spPr/>
    </dgm:pt>
    <dgm:pt modelId="{BA852E27-DC33-407C-850C-46793EF01B65}" type="pres">
      <dgm:prSet presAssocID="{817C59D4-FC8A-4893-9432-8056D7444008}" presName="sibTrans" presStyleCnt="0"/>
      <dgm:spPr/>
    </dgm:pt>
    <dgm:pt modelId="{C3E657CF-7D60-4AA6-93E8-91508D08B155}" type="pres">
      <dgm:prSet presAssocID="{CDBAF960-14C4-4D41-9779-5F1D528B4B51}" presName="node" presStyleLbl="node1" presStyleIdx="1" presStyleCnt="6">
        <dgm:presLayoutVars>
          <dgm:bulletEnabled val="1"/>
        </dgm:presLayoutVars>
      </dgm:prSet>
      <dgm:spPr/>
    </dgm:pt>
    <dgm:pt modelId="{CBAF8B16-19AB-4BBE-8047-A1CEB6FF49D4}" type="pres">
      <dgm:prSet presAssocID="{265668E0-C07B-49AC-869E-54357B91AF55}" presName="sibTrans" presStyleCnt="0"/>
      <dgm:spPr/>
    </dgm:pt>
    <dgm:pt modelId="{AB5FA48D-2A4F-4D04-8160-ADFECB5FA111}" type="pres">
      <dgm:prSet presAssocID="{5E33DC86-73A7-49B9-841E-FD8AB3FD715F}" presName="node" presStyleLbl="node1" presStyleIdx="2" presStyleCnt="6">
        <dgm:presLayoutVars>
          <dgm:bulletEnabled val="1"/>
        </dgm:presLayoutVars>
      </dgm:prSet>
      <dgm:spPr/>
    </dgm:pt>
    <dgm:pt modelId="{750DA990-AFAE-4886-AD3F-CD12D1B86C9B}" type="pres">
      <dgm:prSet presAssocID="{4E733000-A321-4662-A9E5-2539FA882C88}" presName="sibTrans" presStyleCnt="0"/>
      <dgm:spPr/>
    </dgm:pt>
    <dgm:pt modelId="{25FCE783-04D6-4310-B03F-53B7B5BBB8B0}" type="pres">
      <dgm:prSet presAssocID="{49E48040-1B90-4BF0-BC6B-76E81A5D69DA}" presName="node" presStyleLbl="node1" presStyleIdx="3" presStyleCnt="6">
        <dgm:presLayoutVars>
          <dgm:bulletEnabled val="1"/>
        </dgm:presLayoutVars>
      </dgm:prSet>
      <dgm:spPr/>
    </dgm:pt>
    <dgm:pt modelId="{44884525-0A20-4D69-810C-7D37CB397B00}" type="pres">
      <dgm:prSet presAssocID="{FB5486F2-AD51-402C-8A22-E5E584A74B4B}" presName="sibTrans" presStyleCnt="0"/>
      <dgm:spPr/>
    </dgm:pt>
    <dgm:pt modelId="{E50D78D7-DE78-42F8-A597-369AA996D536}" type="pres">
      <dgm:prSet presAssocID="{AB85AC5F-A127-48CB-96CA-1ECBAD8D369B}" presName="node" presStyleLbl="node1" presStyleIdx="4" presStyleCnt="6">
        <dgm:presLayoutVars>
          <dgm:bulletEnabled val="1"/>
        </dgm:presLayoutVars>
      </dgm:prSet>
      <dgm:spPr/>
    </dgm:pt>
    <dgm:pt modelId="{26F7D6DD-B6E1-4AC9-8F71-22F10DCB9559}" type="pres">
      <dgm:prSet presAssocID="{A5D6A435-7380-4B88-8DAF-E449BCE5DB6A}" presName="sibTrans" presStyleCnt="0"/>
      <dgm:spPr/>
    </dgm:pt>
    <dgm:pt modelId="{9D729C32-BBE4-4BAC-944F-5A4D7C0AEBA6}" type="pres">
      <dgm:prSet presAssocID="{6386E1AC-7566-423C-A0CD-555BBDAD0881}" presName="node" presStyleLbl="node1" presStyleIdx="5" presStyleCnt="6">
        <dgm:presLayoutVars>
          <dgm:bulletEnabled val="1"/>
        </dgm:presLayoutVars>
      </dgm:prSet>
      <dgm:spPr/>
    </dgm:pt>
  </dgm:ptLst>
  <dgm:cxnLst>
    <dgm:cxn modelId="{7530FF04-50AA-425D-B1C6-2BB7A00D355D}" srcId="{6AEBEAF5-2409-403E-AADB-A790654D25A4}" destId="{5E33DC86-73A7-49B9-841E-FD8AB3FD715F}" srcOrd="2" destOrd="0" parTransId="{CF853686-6995-4178-B98E-B9389C3B5AEE}" sibTransId="{4E733000-A321-4662-A9E5-2539FA882C88}"/>
    <dgm:cxn modelId="{9DE8521F-925B-4CED-A750-FD938CA254BC}" srcId="{6AEBEAF5-2409-403E-AADB-A790654D25A4}" destId="{AB85AC5F-A127-48CB-96CA-1ECBAD8D369B}" srcOrd="4" destOrd="0" parTransId="{43756696-F94F-48B5-A6B9-00DD674D67C9}" sibTransId="{A5D6A435-7380-4B88-8DAF-E449BCE5DB6A}"/>
    <dgm:cxn modelId="{ACC9F85E-17C8-43A1-A5E0-0CA48B678313}" srcId="{6AEBEAF5-2409-403E-AADB-A790654D25A4}" destId="{49E48040-1B90-4BF0-BC6B-76E81A5D69DA}" srcOrd="3" destOrd="0" parTransId="{C953D892-0106-4FD4-BFD9-4FA78C5CD086}" sibTransId="{FB5486F2-AD51-402C-8A22-E5E584A74B4B}"/>
    <dgm:cxn modelId="{8E039E64-3A55-4348-9E22-FFF016A3F2A6}" srcId="{6AEBEAF5-2409-403E-AADB-A790654D25A4}" destId="{09E24192-562C-4F08-9A49-05C9008FAEE3}" srcOrd="0" destOrd="0" parTransId="{EDB16D7C-E720-4205-B4DB-505399F51A80}" sibTransId="{817C59D4-FC8A-4893-9432-8056D7444008}"/>
    <dgm:cxn modelId="{3F628865-B144-468F-B128-AF276C27FC70}" type="presOf" srcId="{49E48040-1B90-4BF0-BC6B-76E81A5D69DA}" destId="{25FCE783-04D6-4310-B03F-53B7B5BBB8B0}" srcOrd="0" destOrd="0" presId="urn:microsoft.com/office/officeart/2005/8/layout/default"/>
    <dgm:cxn modelId="{3D78C677-BFE2-4236-819F-844A73E9C398}" srcId="{6AEBEAF5-2409-403E-AADB-A790654D25A4}" destId="{6386E1AC-7566-423C-A0CD-555BBDAD0881}" srcOrd="5" destOrd="0" parTransId="{151C28B1-3D4B-46FE-ADA9-4CAF16F1C5CC}" sibTransId="{DBB36421-5BF1-484E-BDAC-B3E8C7D4949D}"/>
    <dgm:cxn modelId="{D3DFB5A3-0143-4503-B9E0-E2D5066CE7AB}" srcId="{6AEBEAF5-2409-403E-AADB-A790654D25A4}" destId="{CDBAF960-14C4-4D41-9779-5F1D528B4B51}" srcOrd="1" destOrd="0" parTransId="{61E00EE8-81E2-40F0-954B-E81E8E76DC76}" sibTransId="{265668E0-C07B-49AC-869E-54357B91AF55}"/>
    <dgm:cxn modelId="{3803C8A7-44DC-481B-92D8-0AB830877B0B}" type="presOf" srcId="{5E33DC86-73A7-49B9-841E-FD8AB3FD715F}" destId="{AB5FA48D-2A4F-4D04-8160-ADFECB5FA111}" srcOrd="0" destOrd="0" presId="urn:microsoft.com/office/officeart/2005/8/layout/default"/>
    <dgm:cxn modelId="{C49140AB-565A-4E7E-A06F-195FF1B6471C}" type="presOf" srcId="{CDBAF960-14C4-4D41-9779-5F1D528B4B51}" destId="{C3E657CF-7D60-4AA6-93E8-91508D08B155}" srcOrd="0" destOrd="0" presId="urn:microsoft.com/office/officeart/2005/8/layout/default"/>
    <dgm:cxn modelId="{33D18CAB-4CB2-4F0A-A13B-C7EDEAA4CFB8}" type="presOf" srcId="{6386E1AC-7566-423C-A0CD-555BBDAD0881}" destId="{9D729C32-BBE4-4BAC-944F-5A4D7C0AEBA6}" srcOrd="0" destOrd="0" presId="urn:microsoft.com/office/officeart/2005/8/layout/default"/>
    <dgm:cxn modelId="{D505CDBE-5FB9-4FF6-9E82-593D70EC033D}" type="presOf" srcId="{6AEBEAF5-2409-403E-AADB-A790654D25A4}" destId="{D07D08BA-1368-4060-86DB-B43D04C9CCCB}" srcOrd="0" destOrd="0" presId="urn:microsoft.com/office/officeart/2005/8/layout/default"/>
    <dgm:cxn modelId="{F03973C6-AED8-491A-9D29-6E4F9D9DF807}" type="presOf" srcId="{AB85AC5F-A127-48CB-96CA-1ECBAD8D369B}" destId="{E50D78D7-DE78-42F8-A597-369AA996D536}" srcOrd="0" destOrd="0" presId="urn:microsoft.com/office/officeart/2005/8/layout/default"/>
    <dgm:cxn modelId="{7A7F92FA-B496-4AA3-85FE-8BF50A0039B5}" type="presOf" srcId="{09E24192-562C-4F08-9A49-05C9008FAEE3}" destId="{2C7D32F8-16DA-40FC-8742-806D407E14AC}" srcOrd="0" destOrd="0" presId="urn:microsoft.com/office/officeart/2005/8/layout/default"/>
    <dgm:cxn modelId="{FF8D0728-E105-47C6-A72B-6767E2D23A73}" type="presParOf" srcId="{D07D08BA-1368-4060-86DB-B43D04C9CCCB}" destId="{2C7D32F8-16DA-40FC-8742-806D407E14AC}" srcOrd="0" destOrd="0" presId="urn:microsoft.com/office/officeart/2005/8/layout/default"/>
    <dgm:cxn modelId="{F2E328F0-049A-4BCC-B6C1-69CAE557A004}" type="presParOf" srcId="{D07D08BA-1368-4060-86DB-B43D04C9CCCB}" destId="{BA852E27-DC33-407C-850C-46793EF01B65}" srcOrd="1" destOrd="0" presId="urn:microsoft.com/office/officeart/2005/8/layout/default"/>
    <dgm:cxn modelId="{58FC6402-F69E-4F94-B174-DB8C60EF8CE3}" type="presParOf" srcId="{D07D08BA-1368-4060-86DB-B43D04C9CCCB}" destId="{C3E657CF-7D60-4AA6-93E8-91508D08B155}" srcOrd="2" destOrd="0" presId="urn:microsoft.com/office/officeart/2005/8/layout/default"/>
    <dgm:cxn modelId="{155C37DA-386F-45C0-BF7E-302BF0C46121}" type="presParOf" srcId="{D07D08BA-1368-4060-86DB-B43D04C9CCCB}" destId="{CBAF8B16-19AB-4BBE-8047-A1CEB6FF49D4}" srcOrd="3" destOrd="0" presId="urn:microsoft.com/office/officeart/2005/8/layout/default"/>
    <dgm:cxn modelId="{94763502-BE1B-4FE8-A891-FABA7B23DEB5}" type="presParOf" srcId="{D07D08BA-1368-4060-86DB-B43D04C9CCCB}" destId="{AB5FA48D-2A4F-4D04-8160-ADFECB5FA111}" srcOrd="4" destOrd="0" presId="urn:microsoft.com/office/officeart/2005/8/layout/default"/>
    <dgm:cxn modelId="{60E74AEA-40C9-472B-AC7A-D2B738EC664E}" type="presParOf" srcId="{D07D08BA-1368-4060-86DB-B43D04C9CCCB}" destId="{750DA990-AFAE-4886-AD3F-CD12D1B86C9B}" srcOrd="5" destOrd="0" presId="urn:microsoft.com/office/officeart/2005/8/layout/default"/>
    <dgm:cxn modelId="{19DF8C33-42AB-4FF8-85B7-8BB129B59599}" type="presParOf" srcId="{D07D08BA-1368-4060-86DB-B43D04C9CCCB}" destId="{25FCE783-04D6-4310-B03F-53B7B5BBB8B0}" srcOrd="6" destOrd="0" presId="urn:microsoft.com/office/officeart/2005/8/layout/default"/>
    <dgm:cxn modelId="{5F942C56-EC21-4830-841A-68967D87C3D7}" type="presParOf" srcId="{D07D08BA-1368-4060-86DB-B43D04C9CCCB}" destId="{44884525-0A20-4D69-810C-7D37CB397B00}" srcOrd="7" destOrd="0" presId="urn:microsoft.com/office/officeart/2005/8/layout/default"/>
    <dgm:cxn modelId="{B4CC7B64-6039-4F9D-9F29-6F4F7C0E62BA}" type="presParOf" srcId="{D07D08BA-1368-4060-86DB-B43D04C9CCCB}" destId="{E50D78D7-DE78-42F8-A597-369AA996D536}" srcOrd="8" destOrd="0" presId="urn:microsoft.com/office/officeart/2005/8/layout/default"/>
    <dgm:cxn modelId="{A9E4BB35-9F47-4C6C-856D-3E33AB188DF5}" type="presParOf" srcId="{D07D08BA-1368-4060-86DB-B43D04C9CCCB}" destId="{26F7D6DD-B6E1-4AC9-8F71-22F10DCB9559}" srcOrd="9" destOrd="0" presId="urn:microsoft.com/office/officeart/2005/8/layout/default"/>
    <dgm:cxn modelId="{8C33BB5B-546B-49D3-98E3-175B923A673F}" type="presParOf" srcId="{D07D08BA-1368-4060-86DB-B43D04C9CCCB}" destId="{9D729C32-BBE4-4BAC-944F-5A4D7C0AEBA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D32F8-16DA-40FC-8742-806D407E14AC}">
      <dsp:nvSpPr>
        <dsp:cNvPr id="0" name=""/>
        <dsp:cNvSpPr/>
      </dsp:nvSpPr>
      <dsp:spPr>
        <a:xfrm>
          <a:off x="0" y="196486"/>
          <a:ext cx="3518296" cy="2110977"/>
        </a:xfrm>
        <a:prstGeom prst="rect">
          <a:avLst/>
        </a:prstGeom>
        <a:solidFill>
          <a:srgbClr val="C00000"/>
        </a:solidFill>
        <a:ln>
          <a:solidFill>
            <a:schemeClr val="bg1"/>
          </a:solidFill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Logistic Regression</a:t>
          </a:r>
        </a:p>
      </dsp:txBody>
      <dsp:txXfrm>
        <a:off x="0" y="196486"/>
        <a:ext cx="3518296" cy="2110977"/>
      </dsp:txXfrm>
    </dsp:sp>
    <dsp:sp modelId="{C3E657CF-7D60-4AA6-93E8-91508D08B155}">
      <dsp:nvSpPr>
        <dsp:cNvPr id="0" name=""/>
        <dsp:cNvSpPr/>
      </dsp:nvSpPr>
      <dsp:spPr>
        <a:xfrm>
          <a:off x="3870126" y="196486"/>
          <a:ext cx="3518296" cy="2110977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Support Vector Machine</a:t>
          </a:r>
        </a:p>
      </dsp:txBody>
      <dsp:txXfrm>
        <a:off x="3870126" y="196486"/>
        <a:ext cx="3518296" cy="2110977"/>
      </dsp:txXfrm>
    </dsp:sp>
    <dsp:sp modelId="{AB5FA48D-2A4F-4D04-8160-ADFECB5FA111}">
      <dsp:nvSpPr>
        <dsp:cNvPr id="0" name=""/>
        <dsp:cNvSpPr/>
      </dsp:nvSpPr>
      <dsp:spPr>
        <a:xfrm>
          <a:off x="7740252" y="196486"/>
          <a:ext cx="3518296" cy="2110977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Naïve Bayes</a:t>
          </a:r>
        </a:p>
      </dsp:txBody>
      <dsp:txXfrm>
        <a:off x="7740252" y="196486"/>
        <a:ext cx="3518296" cy="2110977"/>
      </dsp:txXfrm>
    </dsp:sp>
    <dsp:sp modelId="{25FCE783-04D6-4310-B03F-53B7B5BBB8B0}">
      <dsp:nvSpPr>
        <dsp:cNvPr id="0" name=""/>
        <dsp:cNvSpPr/>
      </dsp:nvSpPr>
      <dsp:spPr>
        <a:xfrm>
          <a:off x="0" y="2659293"/>
          <a:ext cx="3518296" cy="2110977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K-Nearest Neighbour</a:t>
          </a:r>
        </a:p>
      </dsp:txBody>
      <dsp:txXfrm>
        <a:off x="0" y="2659293"/>
        <a:ext cx="3518296" cy="2110977"/>
      </dsp:txXfrm>
    </dsp:sp>
    <dsp:sp modelId="{E50D78D7-DE78-42F8-A597-369AA996D536}">
      <dsp:nvSpPr>
        <dsp:cNvPr id="0" name=""/>
        <dsp:cNvSpPr/>
      </dsp:nvSpPr>
      <dsp:spPr>
        <a:xfrm>
          <a:off x="3870126" y="2659293"/>
          <a:ext cx="3518296" cy="2110977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Decision Tree</a:t>
          </a:r>
        </a:p>
      </dsp:txBody>
      <dsp:txXfrm>
        <a:off x="3870126" y="2659293"/>
        <a:ext cx="3518296" cy="2110977"/>
      </dsp:txXfrm>
    </dsp:sp>
    <dsp:sp modelId="{9D729C32-BBE4-4BAC-944F-5A4D7C0AEBA6}">
      <dsp:nvSpPr>
        <dsp:cNvPr id="0" name=""/>
        <dsp:cNvSpPr/>
      </dsp:nvSpPr>
      <dsp:spPr>
        <a:xfrm>
          <a:off x="7740252" y="2659293"/>
          <a:ext cx="3518296" cy="211097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Random Forest</a:t>
          </a:r>
        </a:p>
      </dsp:txBody>
      <dsp:txXfrm>
        <a:off x="7740252" y="2659293"/>
        <a:ext cx="3518296" cy="2110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5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196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19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881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0228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1523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17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607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300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2357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139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8041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889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825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3901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188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619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72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0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49" r:id="rId18"/>
    <p:sldLayoutId id="2147483750" r:id="rId19"/>
    <p:sldLayoutId id="2147483752" r:id="rId20"/>
    <p:sldLayoutId id="2147483674" r:id="rId21"/>
    <p:sldLayoutId id="2147483721" r:id="rId22"/>
    <p:sldLayoutId id="2147483732" r:id="rId23"/>
    <p:sldLayoutId id="2147483730" r:id="rId24"/>
    <p:sldLayoutId id="2147483716" r:id="rId25"/>
    <p:sldLayoutId id="2147483735" r:id="rId26"/>
    <p:sldLayoutId id="2147483700" r:id="rId27"/>
    <p:sldLayoutId id="2147483701" r:id="rId28"/>
    <p:sldLayoutId id="2147483736" r:id="rId29"/>
    <p:sldLayoutId id="2147483733" r:id="rId30"/>
    <p:sldLayoutId id="2147483741" r:id="rId31"/>
    <p:sldLayoutId id="2147483727" r:id="rId32"/>
    <p:sldLayoutId id="2147483719" r:id="rId33"/>
    <p:sldLayoutId id="2147483748" r:id="rId34"/>
    <p:sldLayoutId id="2147483753" r:id="rId35"/>
    <p:sldLayoutId id="2147483745" r:id="rId36"/>
    <p:sldLayoutId id="2147483737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63A7F0-2C00-EFB8-4457-F01C0A8FB90C}"/>
              </a:ext>
            </a:extLst>
          </p:cNvPr>
          <p:cNvSpPr/>
          <p:nvPr/>
        </p:nvSpPr>
        <p:spPr>
          <a:xfrm>
            <a:off x="0" y="1"/>
            <a:ext cx="4547684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D423B-08FD-8188-7A57-4324CC9F1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04" y="0"/>
            <a:ext cx="9411855" cy="68636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C093D-E0CB-0921-D56D-F8F519CA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2351C-4E25-37B5-D149-9103ADE73845}"/>
              </a:ext>
            </a:extLst>
          </p:cNvPr>
          <p:cNvSpPr txBox="1"/>
          <p:nvPr/>
        </p:nvSpPr>
        <p:spPr>
          <a:xfrm>
            <a:off x="249929" y="4360168"/>
            <a:ext cx="3307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:- </a:t>
            </a:r>
          </a:p>
          <a:p>
            <a:endParaRPr lang="en-US" sz="2400" b="1" i="1" dirty="0">
              <a:solidFill>
                <a:srgbClr val="8ECCF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ASMITA GUPTA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KARAN ASAWA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AYUSH KUMAR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UMANG SHARMA</a:t>
            </a:r>
            <a:endParaRPr lang="en-IN" sz="2400" b="1" i="1" dirty="0">
              <a:solidFill>
                <a:srgbClr val="8ECCF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051D2-A309-CCDB-8A17-A45EFEF0D73C}"/>
              </a:ext>
            </a:extLst>
          </p:cNvPr>
          <p:cNvSpPr txBox="1"/>
          <p:nvPr/>
        </p:nvSpPr>
        <p:spPr>
          <a:xfrm>
            <a:off x="-1" y="1672539"/>
            <a:ext cx="621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8ECCF8"/>
                </a:solidFill>
                <a:latin typeface="Rockwell Extra Bold" panose="02060903040505020403" pitchFamily="18" charset="0"/>
              </a:rPr>
              <a:t>EMPLOYEE ATTRITION ANALYSIS</a:t>
            </a:r>
            <a:endParaRPr lang="en-IN" sz="3600" dirty="0">
              <a:solidFill>
                <a:srgbClr val="8ECCF8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6B2626D-EF6C-1A18-38D4-596664720EFB}"/>
              </a:ext>
            </a:extLst>
          </p:cNvPr>
          <p:cNvGrpSpPr/>
          <p:nvPr/>
        </p:nvGrpSpPr>
        <p:grpSpPr>
          <a:xfrm>
            <a:off x="114300" y="116537"/>
            <a:ext cx="11963400" cy="6615954"/>
            <a:chOff x="-3338780" y="-1896324"/>
            <a:chExt cx="19495500" cy="121506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7B05B4-8F80-8537-FBC2-22CF60C7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365" y="2223347"/>
              <a:ext cx="4780448" cy="39186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1A1645-35EC-24B1-9D18-1A946088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427" y="2223347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B84BC1-B595-49AD-22B3-8749E496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7972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8BF6C5-AEC7-E187-0847-FFB0DE1A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745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950B51-2F5C-76E9-868F-A9E537CA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288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669389-CAD3-DAE6-4F0C-55FBF7E3E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1831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E854E3-74E4-3C17-9826-3AA0AEA53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904" y="2203892"/>
              <a:ext cx="4706274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641BBE-C9B5-8E61-B182-835D42FDE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083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B40484-79F3-CFAF-B820-22AF3591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195" y="6287642"/>
              <a:ext cx="4754888" cy="3950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8EEBD0-FA14-8C2F-3BD3-F315AFD50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80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05523-667D-F27E-2029-498D0B2E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79" y="219182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6E11BC-BF4E-7ABC-E57C-69532EE5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78" y="-189632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09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86D-E5A0-6861-22F3-770217DFA28E}"/>
              </a:ext>
            </a:extLst>
          </p:cNvPr>
          <p:cNvGrpSpPr/>
          <p:nvPr/>
        </p:nvGrpSpPr>
        <p:grpSpPr>
          <a:xfrm>
            <a:off x="149225" y="995082"/>
            <a:ext cx="11874500" cy="5697821"/>
            <a:chOff x="177800" y="1797871"/>
            <a:chExt cx="11874500" cy="48950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89A4DE-B569-692F-79B3-3DDB59939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37" y="4425513"/>
              <a:ext cx="2757263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223E3F-831F-6489-4600-44D3297C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253" y="1812325"/>
              <a:ext cx="2749353" cy="23000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EBBAB5-E5AE-BB85-F36F-529A74B5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634" y="4432469"/>
              <a:ext cx="2880864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89C8AE-59D4-A66D-09A4-5903ADF8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18" y="4432469"/>
              <a:ext cx="2714477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14C8A6-D786-EEBC-9800-FE1692E3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4432469"/>
              <a:ext cx="2819064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7CA1A4-C713-2E90-B330-68BD99D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435" y="1813601"/>
              <a:ext cx="2791059" cy="23040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6CE8BE-BFBB-46DD-B8E2-B2DC6AC5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18" y="1813601"/>
              <a:ext cx="2765236" cy="227221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6068A6-5BD6-C0FE-F907-7D160F7E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1797871"/>
              <a:ext cx="2810441" cy="23040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DFB423-46D7-87F4-D10A-CA1C509B5DD1}"/>
              </a:ext>
            </a:extLst>
          </p:cNvPr>
          <p:cNvSpPr txBox="1"/>
          <p:nvPr/>
        </p:nvSpPr>
        <p:spPr>
          <a:xfrm>
            <a:off x="3487660" y="219711"/>
            <a:ext cx="485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42498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22B79-7FA1-614E-8371-DB0199A2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56EC-CAFE-1395-E9E5-B391B9767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3" y="3959134"/>
            <a:ext cx="7745505" cy="2788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61BF-36C8-BC8F-D4FC-4B551A35D405}"/>
              </a:ext>
            </a:extLst>
          </p:cNvPr>
          <p:cNvSpPr txBox="1"/>
          <p:nvPr/>
        </p:nvSpPr>
        <p:spPr>
          <a:xfrm>
            <a:off x="3984812" y="188256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PIE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35067-DC45-CD9E-FE69-B06BE183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51"/>
          <a:stretch/>
        </p:blipFill>
        <p:spPr>
          <a:xfrm>
            <a:off x="6417953" y="860124"/>
            <a:ext cx="5565079" cy="2957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66466-809F-BFCD-B7E0-A4506592DD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" y="852620"/>
            <a:ext cx="6180418" cy="2965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2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E72C39-9F41-C027-F242-1C9755096778}"/>
              </a:ext>
            </a:extLst>
          </p:cNvPr>
          <p:cNvGrpSpPr/>
          <p:nvPr/>
        </p:nvGrpSpPr>
        <p:grpSpPr>
          <a:xfrm>
            <a:off x="334682" y="878541"/>
            <a:ext cx="11498730" cy="5725704"/>
            <a:chOff x="-3281611" y="-4736115"/>
            <a:chExt cx="18292875" cy="83109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97A6BD-F066-35D9-87A7-0C2D0B56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430" y="-4736115"/>
              <a:ext cx="5790823" cy="3932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E9DDF4-DAD8-1D97-D2F7-8AFDEF11E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1" y="-576253"/>
              <a:ext cx="5816599" cy="4151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D30BEB-5CBB-B8BB-1695-9B1945C5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1611" y="-544221"/>
              <a:ext cx="12192000" cy="41190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D067A-BE32-06AE-0722-D1C0C758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1611" y="-4736115"/>
              <a:ext cx="5816600" cy="3937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DC2761-B1A8-FE05-A049-25110E9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1" y="-4736115"/>
              <a:ext cx="5892663" cy="3855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B63CD2-7737-D1C3-0113-25F637F149CA}"/>
              </a:ext>
            </a:extLst>
          </p:cNvPr>
          <p:cNvSpPr txBox="1"/>
          <p:nvPr/>
        </p:nvSpPr>
        <p:spPr>
          <a:xfrm>
            <a:off x="3984811" y="176794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11889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14072-C1B9-9FE0-37FF-3C5235DE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C3E39-99F0-CFF8-42B7-D10CBCAD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582706"/>
            <a:ext cx="11976847" cy="6224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81D9B-EAF0-5CF8-0E3F-819320B1CA55}"/>
              </a:ext>
            </a:extLst>
          </p:cNvPr>
          <p:cNvSpPr txBox="1"/>
          <p:nvPr/>
        </p:nvSpPr>
        <p:spPr>
          <a:xfrm>
            <a:off x="3984812" y="0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51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2374" y="214217"/>
            <a:ext cx="804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FEATURE ENGINEERING</a:t>
            </a:r>
            <a:endParaRPr lang="en-IN" sz="3600" b="1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43224" y="1212228"/>
            <a:ext cx="35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 DESTINE" panose="02000000000000000000" pitchFamily="2" charset="0"/>
              </a:rPr>
              <a:t>LABEL ENCODING :-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CE5C8-16D3-C104-EE32-3CD0B76A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7" y="1750467"/>
            <a:ext cx="10696574" cy="213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01251-097C-48FC-D85F-C8C2800E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7" y="4045884"/>
            <a:ext cx="10696575" cy="2495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2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1F84A-B785-6718-FAC5-11A540BD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515D0-50E9-1415-70C2-D03F2C9DFD32}"/>
              </a:ext>
            </a:extLst>
          </p:cNvPr>
          <p:cNvSpPr txBox="1"/>
          <p:nvPr/>
        </p:nvSpPr>
        <p:spPr>
          <a:xfrm>
            <a:off x="1343224" y="306785"/>
            <a:ext cx="35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 DESTINE" panose="02000000000000000000" pitchFamily="2" charset="0"/>
              </a:rPr>
              <a:t>FEATURE SCALING 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E79A6-0B62-1F23-585D-9A1A6F367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877230"/>
            <a:ext cx="10461810" cy="5738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7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FB79815-0B08-4976-051C-A8C0335E2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483939"/>
              </p:ext>
            </p:extLst>
          </p:nvPr>
        </p:nvGraphicFramePr>
        <p:xfrm>
          <a:off x="466725" y="1809750"/>
          <a:ext cx="11258549" cy="496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654F70-FA76-0F7E-E6D8-5E1F713F13E5}"/>
              </a:ext>
            </a:extLst>
          </p:cNvPr>
          <p:cNvSpPr txBox="1"/>
          <p:nvPr/>
        </p:nvSpPr>
        <p:spPr>
          <a:xfrm>
            <a:off x="1000125" y="666750"/>
            <a:ext cx="10487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122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318469" y="-4146"/>
            <a:ext cx="5251450" cy="7699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LOGISTIC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56" y="76579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LogisticRegression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86.84 %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0.88833747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0.96495957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793BC-4781-C1FF-929D-8F7F7A2B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7" y="3116740"/>
            <a:ext cx="4435758" cy="3559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3864A-B902-AC7E-361F-99678FE6B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3121109"/>
            <a:ext cx="4435758" cy="35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513768" y="27280"/>
            <a:ext cx="5164463" cy="7016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SUPPORT VECTOR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D04B-7A67-FDE4-2D49-7E4BCB0B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92" y="2949388"/>
            <a:ext cx="4756171" cy="381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421E8-5BE8-5993-38B3-C049D5FD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2" y="2949388"/>
            <a:ext cx="4755998" cy="3811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(svc)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86.39 %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0.87112172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0.98382749</a:t>
            </a:r>
          </a:p>
        </p:txBody>
      </p:sp>
    </p:spTree>
    <p:extLst>
      <p:ext uri="{BB962C8B-B14F-4D97-AF65-F5344CB8AC3E}">
        <p14:creationId xmlns:p14="http://schemas.microsoft.com/office/powerpoint/2010/main" val="40215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C8BB0-2E2E-E6F7-C785-A47C5D71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875" l="1193" r="98431">
                        <a14:foregroundMark x1="23101" y1="12812" x2="23540" y2="12375"/>
                        <a14:foregroundMark x1="26114" y1="10500" x2="45574" y2="5250"/>
                        <a14:foregroundMark x1="45574" y1="5250" x2="57564" y2="7438"/>
                        <a14:foregroundMark x1="54928" y1="4188" x2="45386" y2="3250"/>
                        <a14:foregroundMark x1="45386" y1="3250" x2="49404" y2="875"/>
                        <a14:foregroundMark x1="49404" y1="875" x2="53798" y2="688"/>
                        <a14:foregroundMark x1="45637" y1="688" x2="52982" y2="0"/>
                        <a14:foregroundMark x1="87320" y1="26125" x2="76899" y2="36313"/>
                        <a14:foregroundMark x1="76899" y1="36313" x2="80728" y2="28875"/>
                        <a14:foregroundMark x1="80728" y1="28875" x2="89140" y2="23813"/>
                        <a14:foregroundMark x1="89140" y1="23813" x2="83239" y2="34813"/>
                        <a14:foregroundMark x1="83239" y1="34813" x2="90458" y2="38875"/>
                        <a14:foregroundMark x1="90458" y1="38875" x2="82046" y2="45813"/>
                        <a14:foregroundMark x1="82046" y1="45813" x2="91777" y2="42750"/>
                        <a14:foregroundMark x1="91777" y1="42750" x2="94476" y2="43875"/>
                        <a14:foregroundMark x1="98556" y1="45000" x2="98556" y2="45000"/>
                        <a14:foregroundMark x1="86880" y1="66563" x2="86880" y2="66563"/>
                        <a14:foregroundMark x1="89768" y1="66125" x2="84871" y2="62938"/>
                        <a14:foregroundMark x1="84871" y1="62938" x2="97677" y2="56375"/>
                        <a14:foregroundMark x1="97677" y1="56375" x2="93220" y2="66125"/>
                        <a14:foregroundMark x1="93220" y1="66125" x2="88324" y2="72313"/>
                        <a14:foregroundMark x1="88324" y1="72313" x2="87884" y2="72438"/>
                        <a14:foregroundMark x1="76271" y1="53188" x2="76271" y2="53188"/>
                        <a14:foregroundMark x1="62524" y1="79188" x2="62524" y2="79188"/>
                        <a14:foregroundMark x1="66353" y1="75125" x2="66353" y2="75125"/>
                        <a14:foregroundMark x1="69617" y1="76625" x2="70370" y2="82938"/>
                        <a14:foregroundMark x1="52793" y1="81750" x2="71877" y2="79188"/>
                        <a14:foregroundMark x1="26868" y1="33563" x2="8788" y2="28875"/>
                        <a14:foregroundMark x1="8788" y1="28875" x2="8851" y2="29625"/>
                        <a14:foregroundMark x1="22411" y1="42813" x2="7282" y2="38375"/>
                        <a14:foregroundMark x1="23478" y1="48375" x2="3892" y2="45750"/>
                        <a14:foregroundMark x1="3892" y1="45750" x2="4206" y2="34250"/>
                        <a14:foregroundMark x1="4206" y1="34250" x2="9856" y2="22250"/>
                        <a14:foregroundMark x1="9856" y1="22250" x2="14815" y2="20313"/>
                        <a14:foregroundMark x1="14815" y1="20313" x2="24105" y2="26875"/>
                        <a14:foregroundMark x1="24105" y1="26875" x2="28437" y2="31813"/>
                        <a14:foregroundMark x1="28437" y1="31813" x2="25047" y2="38375"/>
                        <a14:foregroundMark x1="25047" y1="38375" x2="24043" y2="45375"/>
                        <a14:foregroundMark x1="24043" y1="45375" x2="24168" y2="45688"/>
                        <a14:foregroundMark x1="1193" y1="53438" x2="9102" y2="74938"/>
                        <a14:foregroundMark x1="9102" y1="74938" x2="13183" y2="79438"/>
                        <a14:foregroundMark x1="13183" y1="79438" x2="18267" y2="79938"/>
                        <a14:foregroundMark x1="18267" y1="79938" x2="20115" y2="78694"/>
                        <a14:foregroundMark x1="27714" y1="71235" x2="27997" y2="70813"/>
                        <a14:foregroundMark x1="27997" y1="70813" x2="22662" y2="69813"/>
                        <a14:foregroundMark x1="22662" y1="69813" x2="21594" y2="70188"/>
                        <a14:foregroundMark x1="21908" y1="85125" x2="31513" y2="76063"/>
                        <a14:foregroundMark x1="31513" y1="76063" x2="46328" y2="77000"/>
                        <a14:foregroundMark x1="46328" y1="77000" x2="45825" y2="95875"/>
                        <a14:foregroundMark x1="45825" y1="95875" x2="19711" y2="87000"/>
                        <a14:foregroundMark x1="19711" y1="87000" x2="19648" y2="86313"/>
                        <a14:foregroundMark x1="52793" y1="85375" x2="54614" y2="95875"/>
                        <a14:foregroundMark x1="54614" y1="95875" x2="80603" y2="86438"/>
                        <a14:foregroundMark x1="74451" y1="31250" x2="83490" y2="22500"/>
                        <a14:foregroundMark x1="83490" y1="22500" x2="89768" y2="24188"/>
                        <a14:foregroundMark x1="89768" y1="24188" x2="97175" y2="42875"/>
                        <a14:foregroundMark x1="97175" y1="42875" x2="84055" y2="48875"/>
                        <a14:foregroundMark x1="84055" y1="48875" x2="83239" y2="47000"/>
                        <a14:foregroundMark x1="72505" y1="33375" x2="78719" y2="45500"/>
                        <a14:foregroundMark x1="78719" y1="45500" x2="78782" y2="45500"/>
                        <a14:foregroundMark x1="22599" y1="12812" x2="35405" y2="25500"/>
                        <a14:foregroundMark x1="35405" y1="25500" x2="49466" y2="18563"/>
                        <a14:foregroundMark x1="49466" y1="18563" x2="63528" y2="25000"/>
                        <a14:foregroundMark x1="63528" y1="25000" x2="79912" y2="14938"/>
                        <a14:foregroundMark x1="79912" y1="14938" x2="55932" y2="2125"/>
                        <a14:foregroundMark x1="31890" y1="45813" x2="31890" y2="45813"/>
                        <a14:foregroundMark x1="36221" y1="46438" x2="36221" y2="46438"/>
                        <a14:foregroundMark x1="40552" y1="47125" x2="40552" y2="47125"/>
                        <a14:foregroundMark x1="42624" y1="47250" x2="42624" y2="47250"/>
                        <a14:foregroundMark x1="48085" y1="45688" x2="48085" y2="45688"/>
                        <a14:foregroundMark x1="51412" y1="45688" x2="51412" y2="45688"/>
                        <a14:foregroundMark x1="54677" y1="45813" x2="54677" y2="45813"/>
                        <a14:foregroundMark x1="56560" y1="46063" x2="56560" y2="46063"/>
                        <a14:foregroundMark x1="59448" y1="46063" x2="59448" y2="46063"/>
                        <a14:foregroundMark x1="63653" y1="46625" x2="63653" y2="46625"/>
                        <a14:foregroundMark x1="67546" y1="47250" x2="67546" y2="47250"/>
                        <a14:foregroundMark x1="37602" y1="52375" x2="37602" y2="52375"/>
                        <a14:foregroundMark x1="40804" y1="53188" x2="40804" y2="53188"/>
                        <a14:foregroundMark x1="42185" y1="53188" x2="42185" y2="53188"/>
                        <a14:foregroundMark x1="45009" y1="52375" x2="45009" y2="52375"/>
                        <a14:foregroundMark x1="48776" y1="52812" x2="48776" y2="52812"/>
                        <a14:foregroundMark x1="54175" y1="51688" x2="54175" y2="51688"/>
                        <a14:foregroundMark x1="55304" y1="53063" x2="55304" y2="53063"/>
                        <a14:foregroundMark x1="58945" y1="53875" x2="58945" y2="53875"/>
                        <a14:foregroundMark x1="61645" y1="53188" x2="61645" y2="53188"/>
                        <a14:foregroundMark x1="87947" y1="29500" x2="87947" y2="29500"/>
                        <a14:foregroundMark x1="48274" y1="53188" x2="48274" y2="53188"/>
                        <a14:foregroundMark x1="87068" y1="34063" x2="87068" y2="34063"/>
                        <a14:backgroundMark x1="6529" y1="10125" x2="6529" y2="10125"/>
                        <a14:backgroundMark x1="6466" y1="10250" x2="9291" y2="11875"/>
                        <a14:backgroundMark x1="82549" y1="5813" x2="93534" y2="11875"/>
                        <a14:backgroundMark x1="33459" y1="45688" x2="33459" y2="45688"/>
                        <a14:backgroundMark x1="37351" y1="45688" x2="37351" y2="45688"/>
                        <a14:backgroundMark x1="23352" y1="50250" x2="23352" y2="50250"/>
                        <a14:backgroundMark x1="18707" y1="49938" x2="18707" y2="49938"/>
                        <a14:backgroundMark x1="8726" y1="50250" x2="8726" y2="50250"/>
                        <a14:backgroundMark x1="25549" y1="74625" x2="25549" y2="74625"/>
                        <a14:backgroundMark x1="26491" y1="73375" x2="26491" y2="73375"/>
                        <a14:backgroundMark x1="23164" y1="76250" x2="23164" y2="76250"/>
                        <a14:backgroundMark x1="28437" y1="71813" x2="26491" y2="73688"/>
                        <a14:backgroundMark x1="27872" y1="71250" x2="27872" y2="71250"/>
                        <a14:backgroundMark x1="18770" y1="80938" x2="26993" y2="73813"/>
                        <a14:backgroundMark x1="25738" y1="74188" x2="25738" y2="74188"/>
                        <a14:backgroundMark x1="19460" y1="80000" x2="28186" y2="72563"/>
                        <a14:backgroundMark x1="20213" y1="79063" x2="21720" y2="78125"/>
                        <a14:backgroundMark x1="20025" y1="79750" x2="22285" y2="77688"/>
                        <a14:backgroundMark x1="19774" y1="79438" x2="20653" y2="78813"/>
                        <a14:backgroundMark x1="43691" y1="45688" x2="43691" y2="45688"/>
                        <a14:backgroundMark x1="48839" y1="52688" x2="48839" y2="52688"/>
                        <a14:backgroundMark x1="48776" y1="53063" x2="48776" y2="53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1D155-9916-9D4D-F9DC-DB621DD9EA90}"/>
              </a:ext>
            </a:extLst>
          </p:cNvPr>
          <p:cNvSpPr txBox="1"/>
          <p:nvPr/>
        </p:nvSpPr>
        <p:spPr>
          <a:xfrm>
            <a:off x="3774140" y="2796986"/>
            <a:ext cx="4715435" cy="13234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DATA SCIENCE LIFECYCLE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2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4770437" y="-61395"/>
            <a:ext cx="2651125" cy="7016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49247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GaussianNB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73.46 %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0.9044586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0.76549865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DD7C0-0B83-F542-3E2E-9D3AF981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56" y="2896015"/>
            <a:ext cx="4876987" cy="3913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4D91C-3591-4037-61F2-EF2884A9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896016"/>
            <a:ext cx="4876989" cy="39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760787" y="0"/>
            <a:ext cx="4670425" cy="7016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K-NEAREST NEIGHBOUR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49247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KNeighborsClassifier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85.94 %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0.86873508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0.98113208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01C31-9BCB-5031-1FF4-AF43AD81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7" y="2968252"/>
            <a:ext cx="4749520" cy="3806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64F1C-2D40-CAB4-EEA6-8329DDB09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26" y="2976585"/>
            <a:ext cx="4749518" cy="38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67B7420-880A-C019-EE94-C5C4896F03E7}"/>
              </a:ext>
            </a:extLst>
          </p:cNvPr>
          <p:cNvSpPr txBox="1">
            <a:spLocks/>
          </p:cNvSpPr>
          <p:nvPr/>
        </p:nvSpPr>
        <p:spPr>
          <a:xfrm>
            <a:off x="3318469" y="12757"/>
            <a:ext cx="5251450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E5A-4925-4C1F-47B8-A3958077D497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DecisionTreeClassifier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78.23 %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0.88300836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0.85444744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0C2D7-D309-971D-FDAA-38A6FC1B1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9" y="2976701"/>
            <a:ext cx="4726202" cy="3787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4BA2B-AB48-623C-068A-951805C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48" y="2972045"/>
            <a:ext cx="4726203" cy="3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67B7420-880A-C019-EE94-C5C4896F03E7}"/>
              </a:ext>
            </a:extLst>
          </p:cNvPr>
          <p:cNvSpPr txBox="1">
            <a:spLocks/>
          </p:cNvSpPr>
          <p:nvPr/>
        </p:nvSpPr>
        <p:spPr>
          <a:xfrm>
            <a:off x="3318469" y="12757"/>
            <a:ext cx="5251450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E5A-4925-4C1F-47B8-A3958077D497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RandomForestClassifier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85.03 %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0.85882353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0.98382749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BD53B-2A8A-8238-F68C-69C394611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922911"/>
            <a:ext cx="4794693" cy="3842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09055-8B20-6BFE-0A0A-AF61FA2B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1" y="2889677"/>
            <a:ext cx="4794693" cy="38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A2DE3-D465-DEAB-A1EB-F7A4384BD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8" y="1405549"/>
            <a:ext cx="8170155" cy="2162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54DA9-463E-BBA0-5D56-62A495040D17}"/>
              </a:ext>
            </a:extLst>
          </p:cNvPr>
          <p:cNvSpPr txBox="1"/>
          <p:nvPr/>
        </p:nvSpPr>
        <p:spPr>
          <a:xfrm>
            <a:off x="1603647" y="4093929"/>
            <a:ext cx="82961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92D050"/>
                </a:solidFill>
              </a:rPr>
              <a:t>“NAIVE BAYES”, </a:t>
            </a:r>
            <a:r>
              <a:rPr lang="en-IN" sz="1600" dirty="0">
                <a:solidFill>
                  <a:srgbClr val="92D050"/>
                </a:solidFill>
              </a:rPr>
              <a:t>has higher </a:t>
            </a:r>
            <a:r>
              <a:rPr lang="en-IN" sz="1600" b="1" dirty="0">
                <a:solidFill>
                  <a:srgbClr val="92D050"/>
                </a:solidFill>
              </a:rPr>
              <a:t>False Positives (FP) </a:t>
            </a:r>
            <a:r>
              <a:rPr lang="en-IN" sz="1600" dirty="0">
                <a:solidFill>
                  <a:srgbClr val="92D050"/>
                </a:solidFill>
              </a:rPr>
              <a:t>Value It Comes under Type 1 Error &amp; , </a:t>
            </a:r>
            <a:r>
              <a:rPr lang="en-IN" sz="1600" b="1" dirty="0">
                <a:solidFill>
                  <a:srgbClr val="92D050"/>
                </a:solidFill>
              </a:rPr>
              <a:t>“RANDOM FOREST”, </a:t>
            </a:r>
            <a:r>
              <a:rPr lang="en-IN" sz="1600" dirty="0">
                <a:solidFill>
                  <a:srgbClr val="92D050"/>
                </a:solidFill>
              </a:rPr>
              <a:t>has higher </a:t>
            </a:r>
            <a:r>
              <a:rPr lang="en-IN" sz="1600" b="1" dirty="0">
                <a:solidFill>
                  <a:srgbClr val="92D050"/>
                </a:solidFill>
              </a:rPr>
              <a:t>False Negative (FN) </a:t>
            </a:r>
            <a:r>
              <a:rPr lang="en-IN" sz="1600" dirty="0">
                <a:solidFill>
                  <a:srgbClr val="92D050"/>
                </a:solidFill>
              </a:rPr>
              <a:t>Value. It Comes under Type 2 Error. So both of these are not well suited as compared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2D050"/>
                </a:solidFill>
              </a:rPr>
              <a:t>Looking at these metrics, it appears that the Random Forest (RF) algorithm generally performs well across multiple measures. because its ability to identify negative instances like </a:t>
            </a:r>
            <a:r>
              <a:rPr lang="en-IN" b="1" dirty="0">
                <a:solidFill>
                  <a:srgbClr val="92D050"/>
                </a:solidFill>
              </a:rPr>
              <a:t>True Negatives (TN) &amp; False Negatives (FN).</a:t>
            </a:r>
            <a:r>
              <a:rPr lang="en-IN" dirty="0">
                <a:solidFill>
                  <a:srgbClr val="92D050"/>
                </a:solidFill>
              </a:rPr>
              <a:t> However, it has a lower AUC ROC curve value as compared to others.</a:t>
            </a: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289C-5A02-C4F4-80EA-56E9645FB052}"/>
              </a:ext>
            </a:extLst>
          </p:cNvPr>
          <p:cNvSpPr txBox="1"/>
          <p:nvPr/>
        </p:nvSpPr>
        <p:spPr>
          <a:xfrm>
            <a:off x="3434596" y="385765"/>
            <a:ext cx="476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Type I and Type II Error</a:t>
            </a:r>
            <a:endParaRPr lang="en-IN" sz="3200" u="sng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22135" y="2501023"/>
            <a:ext cx="5645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>
                <a:solidFill>
                  <a:srgbClr val="92D050"/>
                </a:solidFill>
              </a:rPr>
              <a:t>“LOGISTIC REGRESSION”</a:t>
            </a:r>
            <a:r>
              <a:rPr lang="en-IN" dirty="0">
                <a:solidFill>
                  <a:srgbClr val="92D050"/>
                </a:solidFill>
              </a:rPr>
              <a:t> model has the highest accuracy as compared to other algorithms like </a:t>
            </a:r>
            <a:r>
              <a:rPr lang="en-IN" b="1" dirty="0">
                <a:solidFill>
                  <a:srgbClr val="92D050"/>
                </a:solidFill>
              </a:rPr>
              <a:t>SUPPORT VECTOR MACHINE, NAIVE BAYES, K NEAREST NEIGHBOUR, DECISION TREE &amp; RANDOM FOREST. </a:t>
            </a:r>
            <a:r>
              <a:rPr lang="en-IN" dirty="0">
                <a:solidFill>
                  <a:srgbClr val="92D050"/>
                </a:solidFill>
              </a:rPr>
              <a:t>This model is best suited to Predict Or Analyse Employee Attrition.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4CEE8BF-C4C9-A7F3-BD6D-9A3B7FA478C1}"/>
              </a:ext>
            </a:extLst>
          </p:cNvPr>
          <p:cNvSpPr txBox="1">
            <a:spLocks/>
          </p:cNvSpPr>
          <p:nvPr/>
        </p:nvSpPr>
        <p:spPr>
          <a:xfrm>
            <a:off x="3318469" y="39652"/>
            <a:ext cx="5968966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2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ACCURACY COMPARISION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B474F-EF4F-88EF-69BC-613BE9D28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" y="1039906"/>
            <a:ext cx="6351044" cy="5576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A975D-9976-8B6A-1863-8B32951CAD80}"/>
              </a:ext>
            </a:extLst>
          </p:cNvPr>
          <p:cNvSpPr txBox="1"/>
          <p:nvPr/>
        </p:nvSpPr>
        <p:spPr>
          <a:xfrm>
            <a:off x="6722135" y="2300968"/>
            <a:ext cx="30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sto MT" panose="02040603050505030304" pitchFamily="18" charset="0"/>
              </a:rPr>
              <a:t>CONCLUSION :-</a:t>
            </a:r>
            <a:endParaRPr lang="en-IN" dirty="0">
              <a:solidFill>
                <a:srgbClr val="FFFFFF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6229E7-4070-1F76-551E-132F478273D4}"/>
              </a:ext>
            </a:extLst>
          </p:cNvPr>
          <p:cNvSpPr txBox="1"/>
          <p:nvPr/>
        </p:nvSpPr>
        <p:spPr>
          <a:xfrm>
            <a:off x="1999129" y="2705725"/>
            <a:ext cx="838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i="1" dirty="0">
                <a:solidFill>
                  <a:srgbClr val="DC5924"/>
                </a:solidFill>
                <a:latin typeface="Monotype Corsiva" panose="03010101010201010101" pitchFamily="66" charset="0"/>
              </a:rPr>
              <a:t>Thank you!!</a:t>
            </a:r>
            <a:endParaRPr lang="en-IN" sz="9600" i="1" dirty="0">
              <a:solidFill>
                <a:srgbClr val="DC5924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8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6F6F6-C63A-BD7E-95C0-004DC17CFA54}"/>
              </a:ext>
            </a:extLst>
          </p:cNvPr>
          <p:cNvSpPr txBox="1"/>
          <p:nvPr/>
        </p:nvSpPr>
        <p:spPr>
          <a:xfrm>
            <a:off x="1847272" y="498703"/>
            <a:ext cx="58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PROBLEM STATEMENT :-</a:t>
            </a:r>
            <a:endParaRPr lang="en-IN" sz="28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61E08-34E3-C5B5-A6B5-3113E8D79D8C}"/>
              </a:ext>
            </a:extLst>
          </p:cNvPr>
          <p:cNvSpPr txBox="1"/>
          <p:nvPr/>
        </p:nvSpPr>
        <p:spPr>
          <a:xfrm>
            <a:off x="1838036" y="1071418"/>
            <a:ext cx="9282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Based on department data and employee data regarding administrative, work-load and mutual evaluation score predict whether an employee will stay or leave .The target variable in our project is "ATTRITION“.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1D197-D194-F5BD-1BEF-FF6E1B3B94EC}"/>
              </a:ext>
            </a:extLst>
          </p:cNvPr>
          <p:cNvSpPr txBox="1"/>
          <p:nvPr/>
        </p:nvSpPr>
        <p:spPr>
          <a:xfrm>
            <a:off x="1838036" y="3846677"/>
            <a:ext cx="9005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Attrition refers to the gradual but deliberate reduction in staff that occurs as employees leave a company and aren't replaced. Employees may leave voluntarily or involuntarily.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34A92-DC29-8047-4283-FF99965A3FA2}"/>
              </a:ext>
            </a:extLst>
          </p:cNvPr>
          <p:cNvSpPr txBox="1"/>
          <p:nvPr/>
        </p:nvSpPr>
        <p:spPr>
          <a:xfrm>
            <a:off x="1847272" y="3167390"/>
            <a:ext cx="520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What do you mean by Attrition?</a:t>
            </a:r>
            <a:endParaRPr lang="en-IN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F2D9F9-195A-1742-D809-77276BFE9661}"/>
              </a:ext>
            </a:extLst>
          </p:cNvPr>
          <p:cNvSpPr txBox="1"/>
          <p:nvPr/>
        </p:nvSpPr>
        <p:spPr>
          <a:xfrm>
            <a:off x="933450" y="834330"/>
            <a:ext cx="103536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Calisto MT" panose="02040603050505030304" pitchFamily="18" charset="0"/>
              </a:rPr>
              <a:t>Employee attrition is the practice of leaving roles unfilled following workers’ departures. Employers will often eliminate positions, restructure departments, or implement a hiring freeze instead of bringing on new staff. There are many reasons for employee attrition, including cost-saving and organizational change.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>
              <a:latin typeface="Calisto MT" panose="0204060305050503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Calisto MT" panose="02040603050505030304" pitchFamily="18" charset="0"/>
              </a:rPr>
              <a:t>This concept is similar to employee turnover, quiet quitting and signs employees will quit. By understanding attrition, leaders can design smarter retention strategies and revamp the interview process.</a:t>
            </a:r>
            <a:endParaRPr lang="en-IN" sz="3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895AF-5E78-FDFF-EF02-5FEF17B9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9716E-7F7F-CF24-10CF-0F92C893C0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697540"/>
            <a:ext cx="6256136" cy="2206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7F689-7D8B-8D7F-6696-6FCCEFFD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4518691"/>
            <a:ext cx="6256136" cy="2206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258EE-C3B0-17CC-AE0E-AD72FF48342B}"/>
              </a:ext>
            </a:extLst>
          </p:cNvPr>
          <p:cNvSpPr txBox="1"/>
          <p:nvPr/>
        </p:nvSpPr>
        <p:spPr>
          <a:xfrm>
            <a:off x="2307144" y="150838"/>
            <a:ext cx="7969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E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XPLORATORY 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D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ATA 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A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NALYSIS</a:t>
            </a:r>
            <a:endParaRPr lang="en-IN" sz="3600" b="1" u="sng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B46A-18F3-0DDA-5681-A455D8934B81}"/>
              </a:ext>
            </a:extLst>
          </p:cNvPr>
          <p:cNvSpPr txBox="1"/>
          <p:nvPr/>
        </p:nvSpPr>
        <p:spPr>
          <a:xfrm>
            <a:off x="6687410" y="1133844"/>
            <a:ext cx="4235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TOP FIVE ROWS OF THE DATASET</a:t>
            </a:r>
            <a:endParaRPr lang="en-IN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66E03-DDA5-67DD-613D-0FCFDE66F6DF}"/>
              </a:ext>
            </a:extLst>
          </p:cNvPr>
          <p:cNvSpPr txBox="1"/>
          <p:nvPr/>
        </p:nvSpPr>
        <p:spPr>
          <a:xfrm>
            <a:off x="5753760" y="4042337"/>
            <a:ext cx="6102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LAST FIVE ROWS OF THE DATASET</a:t>
            </a:r>
            <a:endParaRPr lang="en-IN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93F3-A885-A3FB-3932-E0CCBF596BD5}"/>
              </a:ext>
            </a:extLst>
          </p:cNvPr>
          <p:cNvSpPr txBox="1"/>
          <p:nvPr/>
        </p:nvSpPr>
        <p:spPr>
          <a:xfrm>
            <a:off x="770888" y="1905506"/>
            <a:ext cx="48012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sto MT" panose="02040603050505030304" pitchFamily="18" charset="0"/>
              </a:rPr>
              <a:t>E</a:t>
            </a:r>
            <a:r>
              <a:rPr lang="en-US" sz="2400" b="1" dirty="0">
                <a:effectLst/>
                <a:latin typeface="Calisto MT" panose="02040603050505030304" pitchFamily="18" charset="0"/>
              </a:rPr>
              <a:t>xploratory data analysis refers to the critical process of performing initial investigations on data so as to discover </a:t>
            </a:r>
            <a:r>
              <a:rPr lang="en-US" sz="2400" b="1" dirty="0">
                <a:latin typeface="Calisto MT" panose="02040603050505030304" pitchFamily="18" charset="0"/>
              </a:rPr>
              <a:t>patterns , </a:t>
            </a:r>
            <a:r>
              <a:rPr lang="en-US" sz="2400" b="1" dirty="0">
                <a:effectLst/>
                <a:latin typeface="Calisto MT" panose="02040603050505030304" pitchFamily="18" charset="0"/>
              </a:rPr>
              <a:t>to spot anomalies , to test hypothesis and to check assumptions with the help of summary statistics and graphical representations.</a:t>
            </a:r>
            <a:endParaRPr lang="en-IN" sz="24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36A7-317E-7131-5CFB-494901B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66EB-EE47-EDC6-A172-DFE8F4D5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" y="3895368"/>
            <a:ext cx="7412744" cy="2795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68AAD-DE33-FA3E-1ED3-06168C7AB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45523" r="52564" b="5915"/>
          <a:stretch/>
        </p:blipFill>
        <p:spPr>
          <a:xfrm>
            <a:off x="1060789" y="1561638"/>
            <a:ext cx="2744920" cy="749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6DAF9-D1AA-E8E1-560D-F7E45EEA2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0" r="61506" b="1"/>
          <a:stretch/>
        </p:blipFill>
        <p:spPr>
          <a:xfrm>
            <a:off x="4513729" y="1493628"/>
            <a:ext cx="2918011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C39E-4A73-D749-C2F2-4F3C5D0CF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8" r="42965"/>
          <a:stretch/>
        </p:blipFill>
        <p:spPr>
          <a:xfrm>
            <a:off x="8382000" y="830740"/>
            <a:ext cx="3006617" cy="2421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8C0A-B7EB-C2C4-3E4E-BD4DD1AD9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01"/>
          <a:stretch/>
        </p:blipFill>
        <p:spPr>
          <a:xfrm>
            <a:off x="8206820" y="4037403"/>
            <a:ext cx="3618674" cy="265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1B82B-83C5-6228-6B83-2B8C5F6506DB}"/>
              </a:ext>
            </a:extLst>
          </p:cNvPr>
          <p:cNvSpPr txBox="1"/>
          <p:nvPr/>
        </p:nvSpPr>
        <p:spPr>
          <a:xfrm>
            <a:off x="4622168" y="84478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DUPLICATE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DAB92-6D99-8E4C-76E0-6A02AD47B29F}"/>
              </a:ext>
            </a:extLst>
          </p:cNvPr>
          <p:cNvSpPr txBox="1"/>
          <p:nvPr/>
        </p:nvSpPr>
        <p:spPr>
          <a:xfrm>
            <a:off x="2662709" y="325252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DESCRIPTION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82052-C54C-C21C-3E4B-089C39D1C039}"/>
              </a:ext>
            </a:extLst>
          </p:cNvPr>
          <p:cNvSpPr txBox="1"/>
          <p:nvPr/>
        </p:nvSpPr>
        <p:spPr>
          <a:xfrm>
            <a:off x="8742308" y="27104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NULL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B6F48-6CD1-9F88-A24E-E4E65C39BADE}"/>
              </a:ext>
            </a:extLst>
          </p:cNvPr>
          <p:cNvSpPr txBox="1"/>
          <p:nvPr/>
        </p:nvSpPr>
        <p:spPr>
          <a:xfrm>
            <a:off x="1290249" y="81103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SHAPE OF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9206D-E735-FF61-4E85-174795155F74}"/>
              </a:ext>
            </a:extLst>
          </p:cNvPr>
          <p:cNvSpPr txBox="1"/>
          <p:nvPr/>
        </p:nvSpPr>
        <p:spPr>
          <a:xfrm>
            <a:off x="8873157" y="34736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INFO OF DATA</a:t>
            </a:r>
          </a:p>
        </p:txBody>
      </p:sp>
    </p:spTree>
    <p:extLst>
      <p:ext uri="{BB962C8B-B14F-4D97-AF65-F5344CB8AC3E}">
        <p14:creationId xmlns:p14="http://schemas.microsoft.com/office/powerpoint/2010/main" val="16627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BCA34F-1CC1-7CA1-8B22-CCF6F04B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1" y="1751807"/>
            <a:ext cx="3191152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6D5526-D6A8-B6B9-6CD6-A72AF241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16" y="1675619"/>
            <a:ext cx="3110963" cy="1020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5D0014-0B11-6913-A0D2-96E151BE9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" y="3416255"/>
            <a:ext cx="4112529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C65A28-EA61-716E-9AB0-0CF3AF748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6" y="4750995"/>
            <a:ext cx="5781981" cy="192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385A3-4E29-B478-2ED8-40615DBA6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8" y="1671344"/>
            <a:ext cx="3333673" cy="102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25858F-EB3E-DCDE-DF19-A20FBCB3B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60" y="4750996"/>
            <a:ext cx="4973138" cy="192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99F82F-DCEB-73C3-2212-CBCD2E59B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9" y="3380399"/>
            <a:ext cx="3635554" cy="930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F47882E-3CA7-D08C-BE2E-E7FDEA0AF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5" y="3380403"/>
            <a:ext cx="2566172" cy="914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67430-4C63-C512-74A7-FDE6742BE892}"/>
              </a:ext>
            </a:extLst>
          </p:cNvPr>
          <p:cNvSpPr txBox="1"/>
          <p:nvPr/>
        </p:nvSpPr>
        <p:spPr>
          <a:xfrm>
            <a:off x="4127460" y="336602"/>
            <a:ext cx="393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U</a:t>
            </a:r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NIQUE VALUES</a:t>
            </a:r>
          </a:p>
        </p:txBody>
      </p:sp>
    </p:spTree>
    <p:extLst>
      <p:ext uri="{BB962C8B-B14F-4D97-AF65-F5344CB8AC3E}">
        <p14:creationId xmlns:p14="http://schemas.microsoft.com/office/powerpoint/2010/main" val="10848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B0D20-BB68-920A-B6EE-F50330B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89E95-98F8-5910-BB99-E68A646C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3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6F78843-46C1-D036-E60D-C0F4B97DF21B}"/>
              </a:ext>
            </a:extLst>
          </p:cNvPr>
          <p:cNvGrpSpPr/>
          <p:nvPr/>
        </p:nvGrpSpPr>
        <p:grpSpPr>
          <a:xfrm>
            <a:off x="88900" y="939800"/>
            <a:ext cx="12001500" cy="5829300"/>
            <a:chOff x="88900" y="939800"/>
            <a:chExt cx="12001500" cy="58293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43A8D79-0E82-CA2B-FACE-F64C2824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656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B06B44-5726-4796-9284-6F383BAB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573" y="2919877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A5DED8A-13BF-9DEF-C9BC-0DF3CFB9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6119" y="4899955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A50829-B409-E07D-BE55-CD0DC925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4899955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13DF778-EF30-F1C4-6CA9-26E85984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2919877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1875B53-0063-DB09-07E2-F43BFE1C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A832992-E3FA-49C2-27C5-EBF7290C6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43" y="487324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E0FC756-5C86-1342-30E7-7C7CCA9C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43" y="290652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E307711-C2E6-0051-E5C7-0BA731C6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405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755DF81-0AA5-6593-6A9C-840E9AB6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1" y="4873240"/>
              <a:ext cx="2925525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6BCAC3F-BB6A-EDC6-E675-F454D651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90652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DCE6B2F-2B35-5885-D82F-4389C96D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1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D1849E-C612-75DC-78B8-29C6E0F7A3B3}"/>
              </a:ext>
            </a:extLst>
          </p:cNvPr>
          <p:cNvSpPr txBox="1"/>
          <p:nvPr/>
        </p:nvSpPr>
        <p:spPr>
          <a:xfrm>
            <a:off x="3496616" y="160440"/>
            <a:ext cx="519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42297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775</Words>
  <Application>Microsoft Office PowerPoint</Application>
  <PresentationFormat>Widescreen</PresentationFormat>
  <Paragraphs>106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AR DESTINE</vt:lpstr>
      <vt:lpstr>Arial</vt:lpstr>
      <vt:lpstr>Arial Black</vt:lpstr>
      <vt:lpstr>Arial Rounded MT Bold</vt:lpstr>
      <vt:lpstr>Bahnschrift</vt:lpstr>
      <vt:lpstr>Bahnschrift Condensed</vt:lpstr>
      <vt:lpstr>Baskerville Old Face</vt:lpstr>
      <vt:lpstr>Bodoni MT</vt:lpstr>
      <vt:lpstr>Calibri</vt:lpstr>
      <vt:lpstr>Calisto MT</vt:lpstr>
      <vt:lpstr>Franklin Gothic Demi Cond</vt:lpstr>
      <vt:lpstr>Monotype Corsiva</vt:lpstr>
      <vt:lpstr>Rockwell Extra Bold</vt:lpstr>
      <vt:lpstr>Segoe UI</vt:lpstr>
      <vt:lpstr>Segoe UI Black</vt:lpstr>
      <vt:lpstr>Segoe UI Semibold</vt:lpstr>
      <vt:lpstr>Segoe UI Semilight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2022-05-23T23:01:02Z</dcterms:created>
  <dcterms:modified xsi:type="dcterms:W3CDTF">2023-07-10T05:03:04Z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